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6"/>
    <p:restoredTop sz="73946"/>
  </p:normalViewPr>
  <p:slideViewPr>
    <p:cSldViewPr snapToGrid="0" snapToObjects="1">
      <p:cViewPr varScale="1">
        <p:scale>
          <a:sx n="93" d="100"/>
          <a:sy n="93" d="100"/>
        </p:scale>
        <p:origin x="736" y="192"/>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4/29/20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and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instead of a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it to a terminal.</a:t>
            </a:r>
          </a:p>
          <a:p>
            <a:pPr marL="171450" indent="-171450">
              <a:buFont typeface="Arial" panose="020B0604020202020204" pitchFamily="34" charset="0"/>
              <a:buChar char="•"/>
            </a:pPr>
            <a:r>
              <a:rPr lang="en-US" b="0" i="0" u="none" dirty="0"/>
              <a:t>The -u or --user option is how we send a username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send this data in a form-encoded format which the server would reject us using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and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the raw token here but it’s, in my opinion, </a:t>
            </a:r>
            <a:r>
              <a:rPr lang="en-US" b="0" i="1" dirty="0"/>
              <a:t>way</a:t>
            </a:r>
            <a:r>
              <a:rPr lang="en-US" b="0" i="0" dirty="0"/>
              <a:t> too long to type.</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just about the same as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 code!</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color-coding,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in the format required by ACI.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me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a:t>
            </a:r>
            <a:r>
              <a:rPr lang="en-US" b="0" dirty="0" err="1"/>
              <a:t>cURL</a:t>
            </a:r>
            <a:r>
              <a:rPr lang="en-US" b="0" dirty="0"/>
              <a:t>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 so we see the response headers.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err="1"/>
              <a:t>Everyworked</a:t>
            </a:r>
            <a:r>
              <a:rPr lang="en-US" dirty="0"/>
              <a:t>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use the </a:t>
            </a:r>
            <a:r>
              <a:rPr lang="en-US" b="1" dirty="0" err="1"/>
              <a:t>requests.post</a:t>
            </a:r>
            <a:r>
              <a:rPr lang="en-US" b="1" dirty="0"/>
              <a:t>()</a:t>
            </a:r>
            <a:r>
              <a:rPr lang="en-US" b="0" dirty="0"/>
              <a:t> function to send the request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three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a:t>Let’s move on to SD-WAN.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pPr marL="171450" indent="-171450">
              <a:buFont typeface="Arial" panose="020B0604020202020204" pitchFamily="34" charset="0"/>
              <a:buChar char="•"/>
            </a:pPr>
            <a:r>
              <a:rPr lang="en-US" dirty="0"/>
              <a:t>Dashboard API is our focus although there are other APIs for:</a:t>
            </a:r>
          </a:p>
          <a:p>
            <a:pPr marL="628650" lvl="1" indent="-171450">
              <a:buFont typeface="Arial" panose="020B0604020202020204" pitchFamily="34" charset="0"/>
              <a:buChar char="•"/>
            </a:pPr>
            <a:r>
              <a:rPr lang="en-US" dirty="0"/>
              <a:t>Webhooks, Captive Portal, </a:t>
            </a:r>
            <a:r>
              <a:rPr lang="en-US" dirty="0" err="1"/>
              <a:t>WiFi</a:t>
            </a:r>
            <a:r>
              <a:rPr lang="en-US" dirty="0"/>
              <a:t> &amp; Bluetooth Scanning, and MV-series cameras</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cookie_jar</a:t>
            </a:r>
            <a:r>
              <a:rPr lang="en-US" dirty="0"/>
              <a:t> name is arbitrary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cookie_jar</a:t>
            </a:r>
            <a:r>
              <a:rPr lang="en-US" dirty="0"/>
              <a:t> name is arbitrary</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returns a much more human and computer 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pPr marL="171450" indent="-171450">
              <a:buFont typeface="Arial" panose="020B0604020202020204" pitchFamily="34" charset="0"/>
              <a:buChar char="•"/>
            </a:pPr>
            <a:r>
              <a:rPr lang="en-US" dirty="0"/>
              <a:t>Developer tokens are available at https://</a:t>
            </a:r>
            <a:r>
              <a:rPr lang="en-US" dirty="0" err="1"/>
              <a:t>developer.webex.com</a:t>
            </a:r>
            <a:endParaRPr lang="en-US" dirty="0"/>
          </a:p>
          <a:p>
            <a:pPr marL="171450" indent="-171450">
              <a:buFont typeface="Arial" panose="020B0604020202020204" pitchFamily="34" charset="0"/>
              <a:buChar char="•"/>
            </a:pPr>
            <a:r>
              <a:rPr lang="en-US" dirty="0"/>
              <a:t>Production use requires OAuth tokens</a:t>
            </a:r>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Notice the location of the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cookie response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body {"</a:t>
            </a:r>
            <a:r>
              <a:rPr lang="en-US" dirty="0" err="1"/>
              <a:t>imdata</a:t>
            </a:r>
            <a:r>
              <a:rPr lang="en-US" dirty="0"/>
              <a:t>":[{"</a:t>
            </a:r>
            <a:r>
              <a:rPr lang="en-US" dirty="0" err="1"/>
              <a:t>aaaLogin</a:t>
            </a:r>
            <a:r>
              <a:rPr lang="en-US" dirty="0"/>
              <a:t>":{"attributes":{"token":"</a:t>
            </a:r>
            <a:r>
              <a:rPr lang="en-US" dirty="0" err="1"/>
              <a:t>token_id</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4" Type="http://schemas.openxmlformats.org/officeDocument/2006/relationships/image" Target="../media/image4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4" Type="http://schemas.openxmlformats.org/officeDocument/2006/relationships/image" Target="../media/image4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4" Type="http://schemas.openxmlformats.org/officeDocument/2006/relationships/image" Target="../media/image4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4" Type="http://schemas.openxmlformats.org/officeDocument/2006/relationships/image" Target="../media/image4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4" Type="http://schemas.openxmlformats.org/officeDocument/2006/relationships/image" Target="../media/image4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4" Type="http://schemas.openxmlformats.org/officeDocument/2006/relationships/image" Target="../media/image45.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developer.cisco.com/meraki/" TargetMode="External"/><Relationship Id="rId3" Type="http://schemas.openxmlformats.org/officeDocument/2006/relationships/hyperlink" Target="https://en.wikipedia.org/wiki/CURL" TargetMode="External"/><Relationship Id="rId7" Type="http://schemas.openxmlformats.org/officeDocument/2006/relationships/hyperlink" Target="https://2.python-requests.org/en/master/api/#requests.Response" TargetMode="External"/><Relationship Id="rId2" Type="http://schemas.openxmlformats.org/officeDocument/2006/relationships/hyperlink" Target="https://www.linkedin.com/pulse/why-rest-api-so-popular-mangesh-bulkar/" TargetMode="External"/><Relationship Id="rId1" Type="http://schemas.openxmlformats.org/officeDocument/2006/relationships/slideLayout" Target="../slideLayouts/slideLayout2.xml"/><Relationship Id="rId6" Type="http://schemas.openxmlformats.org/officeDocument/2006/relationships/hyperlink" Target="https://requests.readthedocs.io/en/master/" TargetMode="External"/><Relationship Id="rId5" Type="http://schemas.openxmlformats.org/officeDocument/2006/relationships/hyperlink" Target="https://curl.haxx.se/" TargetMode="External"/><Relationship Id="rId4" Type="http://schemas.openxmlformats.org/officeDocument/2006/relationships/hyperlink" Target="https://en.wikipedia.org/wiki/Requests_%28software%29"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3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3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3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4" Type="http://schemas.openxmlformats.org/officeDocument/2006/relationships/image" Target="../media/image3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4" Type="http://schemas.openxmlformats.org/officeDocument/2006/relationships/image" Target="../media/image3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4" Type="http://schemas.openxmlformats.org/officeDocument/2006/relationships/image" Target="../media/image3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2"/>
                </p:tgtEl>
              </p:cMediaNode>
            </p:video>
            <p:seq concurrent="1" nextAc="seek">
              <p:cTn id="34" restart="whenNotActive" fill="hold" evtFilter="cancelBubble" nodeType="interactiveSeq">
                <p:stCondLst>
                  <p:cond evt="onClick" delay="0">
                    <p:tgtEl>
                      <p:spTgt spid="1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 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api.ciscospark.com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'Authorization: Bearer '$WEBEX_TOKEN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self-signed certificates (insecure SSL)</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dissolv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Practice Resources, &amp; 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2"/>
              </a:rPr>
              <a:t>https://www.linkedin.com/pulse/why-rest-api-so-popular-mangesh-bulkar/</a:t>
            </a:r>
            <a:endParaRPr lang="en-US" sz="2400" dirty="0">
              <a:hlinkClick r:id="rId3"/>
            </a:endParaRPr>
          </a:p>
          <a:p>
            <a:r>
              <a:rPr lang="en-US" sz="2400" dirty="0">
                <a:hlinkClick r:id="rId3"/>
              </a:rPr>
              <a:t>https://en.wikipedia.org/wiki/CURL</a:t>
            </a:r>
            <a:endParaRPr lang="en-US" sz="2400" dirty="0"/>
          </a:p>
          <a:p>
            <a:r>
              <a:rPr lang="en-US" sz="2400" dirty="0">
                <a:hlinkClick r:id="rId4"/>
              </a:rPr>
              <a:t>https://en.wikipedia.org/wiki/Requests_%28software%29</a:t>
            </a:r>
            <a:endParaRPr lang="en-US" sz="2400" dirty="0"/>
          </a:p>
          <a:p>
            <a:r>
              <a:rPr lang="en-US" sz="2400" dirty="0">
                <a:hlinkClick r:id="rId5"/>
              </a:rPr>
              <a:t>https://curl.haxx.se</a:t>
            </a:r>
            <a:endParaRPr lang="en-US" sz="2400" dirty="0"/>
          </a:p>
          <a:p>
            <a:r>
              <a:rPr lang="en-US" sz="2400" dirty="0">
                <a:hlinkClick r:id="rId6"/>
              </a:rPr>
              <a:t>https://requests.readthedocs.io/en/master/</a:t>
            </a:r>
            <a:endParaRPr lang="en-US" sz="2400" dirty="0"/>
          </a:p>
          <a:p>
            <a:r>
              <a:rPr lang="en-US" sz="2400" dirty="0">
                <a:hlinkClick r:id="rId7"/>
              </a:rPr>
              <a:t>https://2.python-requests.org/en/master/api/#requests.Response</a:t>
            </a:r>
            <a:endParaRPr lang="en-US" sz="2400" dirty="0"/>
          </a:p>
          <a:p>
            <a:r>
              <a:rPr lang="en-US" sz="2400" dirty="0">
                <a:hlinkClick r:id="rId8"/>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dissolve">
                                      <p:cBhvr>
                                        <p:cTn id="34" dur="500"/>
                                        <p:tgtEl>
                                          <p:spTgt spid="3">
                                            <p:txEl>
                                              <p:pRg st="3" end="3"/>
                                            </p:txEl>
                                          </p:spTgt>
                                        </p:tgtEl>
                                      </p:cBhvr>
                                    </p:animEffect>
                                  </p:childTnLst>
                                </p:cTn>
                              </p:par>
                            </p:childTnLst>
                          </p:cTn>
                        </p:par>
                        <p:par>
                          <p:cTn id="35" fill="hold">
                            <p:stCondLst>
                              <p:cond delay="500"/>
                            </p:stCondLst>
                            <p:childTnLst>
                              <p:par>
                                <p:cTn id="36" presetID="22" presetClass="entr" presetSubtype="8" fill="hold" grpId="0" nodeType="afterEffect">
                                  <p:stCondLst>
                                    <p:cond delay="5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dissolve">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grpId="0" nodeType="after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115887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25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250"/>
                                        <p:tgtEl>
                                          <p:spTgt spid="13"/>
                                        </p:tgtEl>
                                      </p:cBhvr>
                                    </p:animEffect>
                                  </p:childTnLst>
                                </p:cTn>
                              </p:par>
                            </p:childTnLst>
                          </p:cTn>
                        </p:par>
                        <p:par>
                          <p:cTn id="56" fill="hold">
                            <p:stCondLst>
                              <p:cond delay="1250"/>
                            </p:stCondLst>
                            <p:childTnLst>
                              <p:par>
                                <p:cTn id="57" presetID="9" presetClass="entr" presetSubtype="0" fill="hold" nodeType="afterEffect">
                                  <p:stCondLst>
                                    <p:cond delay="100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4" y="2309906"/>
            <a:ext cx="602090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par>
                          <p:cTn id="30" fill="hold">
                            <p:stCondLst>
                              <p:cond delay="500"/>
                            </p:stCondLst>
                            <p:childTnLst>
                              <p:par>
                                <p:cTn id="31" presetID="22" presetClass="entr" presetSubtype="8" fill="hold" grpId="0" nodeType="after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1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par>
                          <p:cTn id="39" fill="hold">
                            <p:stCondLst>
                              <p:cond delay="500"/>
                            </p:stCondLst>
                            <p:childTnLst>
                              <p:par>
                                <p:cTn id="40" presetID="22" presetClass="entr" presetSubtype="8"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par>
                          <p:cTn id="48" fill="hold">
                            <p:stCondLst>
                              <p:cond delay="500"/>
                            </p:stCondLst>
                            <p:childTnLst>
                              <p:par>
                                <p:cTn id="49" presetID="22" presetClass="entr" presetSubtype="8" fill="hold" grpId="0"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1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dissolve">
                                      <p:cBhvr>
                                        <p:cTn id="36" dur="500"/>
                                        <p:tgtEl>
                                          <p:spTgt spid="3">
                                            <p:txEl>
                                              <p:pRg st="8" end="8"/>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a:t>
            </a:r>
            <a:r>
              <a:rPr lang="en-US" b="1" i="1" dirty="0">
                <a:solidFill>
                  <a:srgbClr val="FFFF00"/>
                </a:solidFill>
                <a:highlight>
                  <a:srgbClr val="FF0000"/>
                </a:highlight>
              </a:rPr>
              <a:t>wwt01/curl-</a:t>
            </a:r>
            <a:r>
              <a:rPr lang="en-US" b="1" i="1" dirty="0" err="1">
                <a:solidFill>
                  <a:srgbClr val="FFFF00"/>
                </a:solidFill>
                <a:highlight>
                  <a:srgbClr val="FF0000"/>
                </a:highlight>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dissolve">
                                      <p:cBhvr>
                                        <p:cTn id="15" dur="500"/>
                                        <p:tgtEl>
                                          <p:spTgt spid="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dissolv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dissolve">
                                      <p:cBhvr>
                                        <p:cTn id="23" dur="500"/>
                                        <p:tgtEl>
                                          <p:spTgt spid="9">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dissolve">
                                      <p:cBhvr>
                                        <p:cTn id="26" dur="500"/>
                                        <p:tgtEl>
                                          <p:spTgt spid="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dissolve">
                                      <p:cBhvr>
                                        <p:cTn id="31" dur="500"/>
                                        <p:tgtEl>
                                          <p:spTgt spid="9">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dissolve">
                                      <p:cBhvr>
                                        <p:cTn id="34" dur="500"/>
                                        <p:tgtEl>
                                          <p:spTgt spid="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dissolve">
                                      <p:cBhvr>
                                        <p:cTn id="39" dur="500"/>
                                        <p:tgtEl>
                                          <p:spTgt spid="9">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dissolve">
                                      <p:cBhvr>
                                        <p:cTn id="42" dur="500"/>
                                        <p:tgtEl>
                                          <p:spTgt spid="9">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dissolve">
                                      <p:cBhvr>
                                        <p:cTn id="45" dur="500"/>
                                        <p:tgtEl>
                                          <p:spTgt spid="9">
                                            <p:txEl>
                                              <p:pRg st="10" end="10"/>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dissolve">
                                      <p:cBhvr>
                                        <p:cTn id="4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dissolv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dissolve">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1000"/>
                                        <p:tgtEl>
                                          <p:spTgt spid="10"/>
                                        </p:tgtEl>
                                      </p:cBhvr>
                                    </p:animEffect>
                                  </p:childTnLst>
                                </p:cTn>
                              </p:par>
                            </p:childTnLst>
                          </p:cTn>
                        </p:par>
                        <p:par>
                          <p:cTn id="51" fill="hold">
                            <p:stCondLst>
                              <p:cond delay="1500"/>
                            </p:stCondLst>
                            <p:childTnLst>
                              <p:par>
                                <p:cTn id="52" presetID="22" presetClass="entr" presetSubtype="8" fill="hold" grpId="0" nodeType="after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update the URL for DNAC</a:t>
            </a:r>
          </a:p>
          <a:p>
            <a:r>
              <a:rPr lang="en-US" sz="2400" dirty="0"/>
              <a:t>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64140"/>
            <a:ext cx="12664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47287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779455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3129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43742"/>
            <a:ext cx="571978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909878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1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1000"/>
                                        <p:tgtEl>
                                          <p:spTgt spid="14"/>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
        <p:nvSpPr>
          <p:cNvPr id="2" name="Rectangle 1">
            <a:extLst>
              <a:ext uri="{FF2B5EF4-FFF2-40B4-BE49-F238E27FC236}">
                <a16:creationId xmlns:a16="http://schemas.microsoft.com/office/drawing/2014/main" id="{6FBB5719-383F-2C40-B2DA-10A8FB7285B9}"/>
              </a:ext>
            </a:extLst>
          </p:cNvPr>
          <p:cNvSpPr/>
          <p:nvPr/>
        </p:nvSpPr>
        <p:spPr>
          <a:xfrm>
            <a:off x="1400537" y="949124"/>
            <a:ext cx="9514390" cy="48729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pic>
        <p:nvPicPr>
          <p:cNvPr id="8" name="Picture 7" descr="A close up of a sign&#10;&#10;Description automatically generated">
            <a:extLst>
              <a:ext uri="{FF2B5EF4-FFF2-40B4-BE49-F238E27FC236}">
                <a16:creationId xmlns:a16="http://schemas.microsoft.com/office/drawing/2014/main" id="{1967DB92-2CA2-4542-8835-E8EBE400FD7B}"/>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895850"/>
          </a:xfrm>
        </p:spPr>
        <p:txBody>
          <a:bodyPr>
            <a:normAutofit lnSpcReduction="10000"/>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devnetuser</a:t>
            </a:r>
            <a:r>
              <a:rPr lang="en-US" b="1" i="1" dirty="0">
                <a:solidFill>
                  <a:srgbClr val="FFFF00"/>
                </a:solidFill>
              </a:rPr>
              <a:t>', 'Cisco123!')</a:t>
            </a:r>
          </a:p>
          <a:p>
            <a:pPr marL="457200" lvl="1" indent="0">
              <a:buNone/>
            </a:pPr>
            <a:r>
              <a:rPr lang="en-US" b="1" i="1" dirty="0">
                <a:solidFill>
                  <a:srgbClr val="FFFF00"/>
                </a:solidFill>
              </a:rPr>
              <a:t>response = </a:t>
            </a:r>
            <a:r>
              <a:rPr lang="en-US" b="1" i="1" dirty="0" err="1">
                <a:solidFill>
                  <a:srgbClr val="FFFF00"/>
                </a:solidFill>
              </a:rPr>
              <a:t>requests.post</a:t>
            </a:r>
            <a:r>
              <a:rPr lang="en-US" b="1" i="1" dirty="0">
                <a:solidFill>
                  <a:srgbClr val="FFFF00"/>
                </a:solidFill>
              </a:rPr>
              <a:t>(</a:t>
            </a:r>
            <a:r>
              <a:rPr lang="en-US" b="1" i="1" dirty="0" err="1">
                <a:solidFill>
                  <a:srgbClr val="FFFF00"/>
                </a:solidFill>
              </a:rPr>
              <a:t>auth_url</a:t>
            </a:r>
            <a:r>
              <a:rPr lang="en-US" b="1" i="1" dirty="0">
                <a:solidFill>
                  <a:srgbClr val="FFFF00"/>
                </a:solidFill>
              </a:rPr>
              <a:t>, headers=headers, auth=</a:t>
            </a:r>
            <a:r>
              <a:rPr lang="en-US" b="1" i="1" dirty="0" err="1">
                <a:solidFill>
                  <a:srgbClr val="FFFF00"/>
                </a:solidFill>
              </a:rPr>
              <a:t>auth_data</a:t>
            </a:r>
            <a:r>
              <a:rPr lang="en-US" b="1" i="1" dirty="0">
                <a:solidFill>
                  <a:srgbClr val="FFFF00"/>
                </a:solidFill>
              </a:rPr>
              <a:t>)</a:t>
            </a:r>
            <a:endParaRPr lang="en-US" b="1" i="1" dirty="0"/>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display the session token</a:t>
            </a:r>
          </a:p>
          <a:p>
            <a:pPr marL="457200" lvl="1" indent="0">
              <a:buNone/>
            </a:pPr>
            <a:endParaRPr lang="en-US" b="1" i="1" dirty="0"/>
          </a:p>
          <a:p>
            <a:r>
              <a:rPr lang="en-US" dirty="0"/>
              <a:t>Step 2 – Store the session token in a variable</a:t>
            </a:r>
          </a:p>
          <a:p>
            <a:pPr marL="457200" lvl="1" indent="0">
              <a:buNone/>
            </a:pPr>
            <a:r>
              <a:rPr lang="en-US" b="1" i="1" dirty="0">
                <a:solidFill>
                  <a:srgbClr val="FFFF00"/>
                </a:solidFill>
              </a:rPr>
              <a:t>token = {'X-Auth-Token':</a:t>
            </a:r>
            <a:r>
              <a:rPr lang="en-US" b="1" i="1" dirty="0" err="1">
                <a:solidFill>
                  <a:srgbClr val="FFFF00"/>
                </a:solidFill>
              </a:rPr>
              <a:t>response.json</a:t>
            </a:r>
            <a:r>
              <a:rPr lang="en-US" b="1" i="1" dirty="0">
                <a:solidFill>
                  <a:srgbClr val="FFFF00"/>
                </a:solidFill>
              </a:rPr>
              <a:t>()['Token']}</a:t>
            </a:r>
          </a:p>
          <a:p>
            <a:pPr marL="457200" lvl="1" indent="0">
              <a:buNone/>
            </a:pPr>
            <a:r>
              <a:rPr lang="en-US" b="1" i="1" dirty="0" err="1">
                <a:solidFill>
                  <a:srgbClr val="FFFF00"/>
                </a:solidFill>
              </a:rPr>
              <a:t>headers.update</a:t>
            </a:r>
            <a:r>
              <a:rPr lang="en-US" b="1" i="1" dirty="0">
                <a:solidFill>
                  <a:srgbClr val="FFFF00"/>
                </a:solidFill>
              </a:rPr>
              <a:t>(token)</a:t>
            </a:r>
          </a:p>
          <a:p>
            <a:pPr marL="457200" lvl="1" indent="0">
              <a:buNone/>
            </a:pPr>
            <a:r>
              <a:rPr lang="en-US" b="1" i="1" dirty="0">
                <a:solidFill>
                  <a:srgbClr val="FFFF00"/>
                </a:solidFill>
              </a:rPr>
              <a:t>print(headers) </a:t>
            </a:r>
            <a:r>
              <a:rPr lang="en-US" b="1" i="1" dirty="0"/>
              <a:t># display the updated headers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 </a:t>
            </a:r>
            <a:r>
              <a:rPr lang="en-US" b="1" i="1" dirty="0" err="1">
                <a:solidFill>
                  <a:srgbClr val="FFFF00"/>
                </a:solidFill>
              </a:rPr>
              <a:t>xsrf_token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 </a:t>
            </a:r>
            <a:r>
              <a:rPr lang="en-US" b="1" i="1" dirty="0" err="1">
                <a:solidFill>
                  <a:srgbClr val="FFFF00"/>
                </a:solidFill>
              </a:rPr>
              <a:t>xsrf_token</a:t>
            </a:r>
            <a:r>
              <a:rPr lang="en-US" b="1" i="1" dirty="0">
                <a:solidFill>
                  <a:srgbClr val="FFFF00"/>
                </a:solidFill>
              </a:rPr>
              <a:t>'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9573</TotalTime>
  <Words>14787</Words>
  <Application>Microsoft Macintosh PowerPoint</Application>
  <PresentationFormat>Widescreen</PresentationFormat>
  <Paragraphs>1489</Paragraphs>
  <Slides>117</Slides>
  <Notes>99</Notes>
  <HiddenSlides>0</HiddenSlides>
  <MMClips>42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361</cp:revision>
  <dcterms:created xsi:type="dcterms:W3CDTF">2020-02-11T00:22:44Z</dcterms:created>
  <dcterms:modified xsi:type="dcterms:W3CDTF">2020-04-30T00:50:05Z</dcterms:modified>
</cp:coreProperties>
</file>